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Noto Sans T Chinese Bold" panose="02020500000000000000" charset="-120"/>
      <p:regular r:id="rId15"/>
    </p:embeddedFont>
    <p:embeddedFont>
      <p:font typeface="Noto Sans T Chinese" panose="02020500000000000000" charset="-120"/>
      <p:regular r:id="rId16"/>
    </p:embeddedFont>
    <p:embeddedFont>
      <p:font typeface="王漢宗特黑體" panose="02020500000000000000" charset="-12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39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1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18364274" cy="10372874"/>
          </a:xfrm>
          <a:custGeom>
            <a:avLst/>
            <a:gdLst/>
            <a:ahLst/>
            <a:cxnLst/>
            <a:rect l="l" t="t" r="r" b="b"/>
            <a:pathLst>
              <a:path w="18364274" h="10372874">
                <a:moveTo>
                  <a:pt x="0" y="0"/>
                </a:moveTo>
                <a:lnTo>
                  <a:pt x="18364274" y="0"/>
                </a:lnTo>
                <a:lnTo>
                  <a:pt x="18364274" y="10372874"/>
                </a:lnTo>
                <a:lnTo>
                  <a:pt x="0" y="103728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28939" t="-2825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11292" y="3455381"/>
            <a:ext cx="15977496" cy="3376238"/>
            <a:chOff x="0" y="0"/>
            <a:chExt cx="21303328" cy="4501651"/>
          </a:xfrm>
        </p:grpSpPr>
        <p:sp>
          <p:nvSpPr>
            <p:cNvPr id="4" name="TextBox 4"/>
            <p:cNvSpPr txBox="1"/>
            <p:nvPr/>
          </p:nvSpPr>
          <p:spPr>
            <a:xfrm>
              <a:off x="0" y="-114300"/>
              <a:ext cx="21303328" cy="2539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3199"/>
                </a:lnSpc>
              </a:pPr>
              <a:r>
                <a:rPr lang="en-US" sz="11999">
                  <a:solidFill>
                    <a:srgbClr val="FFFFFF"/>
                  </a:solidFill>
                  <a:latin typeface="王漢宗特黑體"/>
                  <a:ea typeface="王漢宗特黑體"/>
                  <a:cs typeface="王漢宗特黑體"/>
                  <a:sym typeface="王漢宗特黑體"/>
                </a:rPr>
                <a:t>技職教育未來改革芻議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630641"/>
              <a:ext cx="13687833" cy="8710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5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8403676" y="-987091"/>
            <a:ext cx="15495232" cy="10564931"/>
          </a:xfrm>
          <a:custGeom>
            <a:avLst/>
            <a:gdLst/>
            <a:ahLst/>
            <a:cxnLst/>
            <a:rect l="l" t="t" r="r" b="b"/>
            <a:pathLst>
              <a:path w="15495232" h="10564931">
                <a:moveTo>
                  <a:pt x="0" y="0"/>
                </a:moveTo>
                <a:lnTo>
                  <a:pt x="15495233" y="0"/>
                </a:lnTo>
                <a:lnTo>
                  <a:pt x="15495233" y="10564931"/>
                </a:lnTo>
                <a:lnTo>
                  <a:pt x="0" y="10564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20171" y="396772"/>
            <a:ext cx="6319281" cy="1263856"/>
          </a:xfrm>
          <a:custGeom>
            <a:avLst/>
            <a:gdLst/>
            <a:ahLst/>
            <a:cxnLst/>
            <a:rect l="l" t="t" r="r" b="b"/>
            <a:pathLst>
              <a:path w="6319281" h="1263856">
                <a:moveTo>
                  <a:pt x="0" y="0"/>
                </a:moveTo>
                <a:lnTo>
                  <a:pt x="6319281" y="0"/>
                </a:lnTo>
                <a:lnTo>
                  <a:pt x="6319281" y="1263856"/>
                </a:lnTo>
                <a:lnTo>
                  <a:pt x="0" y="12638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28700" y="7259254"/>
            <a:ext cx="14759287" cy="1767824"/>
            <a:chOff x="0" y="0"/>
            <a:chExt cx="19679049" cy="2357099"/>
          </a:xfrm>
        </p:grpSpPr>
        <p:sp>
          <p:nvSpPr>
            <p:cNvPr id="9" name="TextBox 9"/>
            <p:cNvSpPr txBox="1"/>
            <p:nvPr/>
          </p:nvSpPr>
          <p:spPr>
            <a:xfrm>
              <a:off x="5531187" y="1499749"/>
              <a:ext cx="5169949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869858" y="-66675"/>
              <a:ext cx="16809191" cy="24237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35"/>
                </a:lnSpc>
              </a:pPr>
              <a:r>
                <a:rPr lang="en-US" sz="3525">
                  <a:solidFill>
                    <a:srgbClr val="FFFFFF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聖和汽車股份有限公司 董事長</a:t>
              </a:r>
            </a:p>
            <a:p>
              <a:pPr algn="l">
                <a:lnSpc>
                  <a:spcPts val="4935"/>
                </a:lnSpc>
              </a:pPr>
              <a:r>
                <a:rPr lang="en-US" sz="3525">
                  <a:solidFill>
                    <a:srgbClr val="FFFFFF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國立彰化師範大學校友總會 理事長</a:t>
              </a:r>
            </a:p>
            <a:p>
              <a:pPr algn="l">
                <a:lnSpc>
                  <a:spcPts val="4935"/>
                </a:lnSpc>
              </a:pPr>
              <a:r>
                <a:rPr lang="en-US" sz="3525">
                  <a:solidFill>
                    <a:srgbClr val="FFFFFF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中華民國汽車保養商業同業公會全國聯合會 創會理事長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36048"/>
              <a:ext cx="4643192" cy="999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34"/>
                </a:lnSpc>
              </a:pPr>
              <a:r>
                <a:rPr lang="en-US" sz="4524" b="1">
                  <a:solidFill>
                    <a:srgbClr val="FFFFFF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柯育沅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354491" y="657225"/>
            <a:ext cx="10476309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  <a:spcBef>
                <a:spcPct val="0"/>
              </a:spcBef>
            </a:pPr>
            <a:r>
              <a:rPr lang="en-US" sz="3899" dirty="0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「</a:t>
            </a:r>
            <a:r>
              <a:rPr lang="en-US" sz="3899" dirty="0" err="1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我國技職教育體系的危機與重建」焦點座談</a:t>
            </a:r>
            <a:endParaRPr lang="en-US" sz="3899" dirty="0">
              <a:solidFill>
                <a:srgbClr val="FFFFFF"/>
              </a:solidFill>
              <a:latin typeface="王漢宗特黑體"/>
              <a:ea typeface="王漢宗特黑體"/>
              <a:cs typeface="王漢宗特黑體"/>
              <a:sym typeface="王漢宗特黑體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95167" y="5062612"/>
            <a:ext cx="1547042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「以精密製造與數位科技為核心之發展策略」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522763">
            <a:off x="-574999" y="4192294"/>
            <a:ext cx="12814182" cy="11350724"/>
          </a:xfrm>
          <a:custGeom>
            <a:avLst/>
            <a:gdLst/>
            <a:ahLst/>
            <a:cxnLst/>
            <a:rect l="l" t="t" r="r" b="b"/>
            <a:pathLst>
              <a:path w="12814182" h="11350724">
                <a:moveTo>
                  <a:pt x="0" y="0"/>
                </a:moveTo>
                <a:lnTo>
                  <a:pt x="12814182" y="0"/>
                </a:lnTo>
                <a:lnTo>
                  <a:pt x="12814182" y="11350723"/>
                </a:lnTo>
                <a:lnTo>
                  <a:pt x="0" y="113507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847725"/>
            <a:ext cx="15322790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0A4154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現況分析：製造業的角色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362469"/>
            <a:ext cx="15963900" cy="6096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3601" lvl="1" indent="-431801" algn="l">
              <a:lnSpc>
                <a:spcPts val="4800"/>
              </a:lnSpc>
              <a:buFont typeface="Arial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核心背景</a:t>
            </a:r>
            <a:r>
              <a:rPr lang="en-US" sz="4000" dirty="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：</a:t>
            </a:r>
          </a:p>
          <a:p>
            <a:pPr marL="1727202" lvl="2" indent="-575734" algn="l">
              <a:lnSpc>
                <a:spcPts val="4800"/>
              </a:lnSpc>
              <a:buFont typeface="Arial"/>
              <a:buChar char="⚬"/>
            </a:pPr>
            <a:r>
              <a:rPr lang="en-US" sz="4000" dirty="0" err="1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應借鏡美國經驗：美國服務業佔</a:t>
            </a:r>
            <a:r>
              <a:rPr lang="en-US" sz="4000" dirty="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 GDP </a:t>
            </a:r>
            <a:r>
              <a:rPr lang="en-US" sz="4000" dirty="0" err="1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高達</a:t>
            </a:r>
            <a:r>
              <a:rPr lang="en-US" sz="4000" dirty="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 80%，</a:t>
            </a:r>
            <a:r>
              <a:rPr lang="en-US" sz="4000" dirty="0" err="1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而製造業僅佔</a:t>
            </a:r>
            <a:r>
              <a:rPr lang="en-US" sz="4000" dirty="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 10%，</a:t>
            </a:r>
            <a:r>
              <a:rPr lang="en-US" sz="4000" dirty="0" err="1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長期導致製造業空洞化</a:t>
            </a:r>
            <a:r>
              <a:rPr lang="en-US" sz="4000" dirty="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。</a:t>
            </a:r>
          </a:p>
          <a:p>
            <a:pPr marL="1727202" lvl="2" indent="-575734" algn="l">
              <a:lnSpc>
                <a:spcPts val="4800"/>
              </a:lnSpc>
              <a:buFont typeface="Arial"/>
              <a:buChar char="⚬"/>
            </a:pPr>
            <a:r>
              <a:rPr lang="en-US" sz="4000" dirty="0" err="1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我國現況：服務業佔</a:t>
            </a:r>
            <a:r>
              <a:rPr lang="en-US" sz="4000" dirty="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 60%，</a:t>
            </a:r>
            <a:r>
              <a:rPr lang="en-US" sz="4000" dirty="0" err="1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製造業佔</a:t>
            </a:r>
            <a:r>
              <a:rPr lang="en-US" sz="4000" dirty="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 35%。這 35% </a:t>
            </a:r>
            <a:r>
              <a:rPr lang="en-US" sz="4000" dirty="0" err="1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是國家經濟的基石，必須全力守護</a:t>
            </a:r>
            <a:r>
              <a:rPr lang="en-US" sz="4000" dirty="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。</a:t>
            </a:r>
          </a:p>
          <a:p>
            <a:pPr algn="l">
              <a:lnSpc>
                <a:spcPts val="4800"/>
              </a:lnSpc>
            </a:pPr>
            <a:endParaRPr lang="en-US" sz="4000" dirty="0">
              <a:solidFill>
                <a:srgbClr val="000000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marL="863601" lvl="1" indent="-431801" algn="l">
              <a:lnSpc>
                <a:spcPts val="4800"/>
              </a:lnSpc>
              <a:buFont typeface="Arial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改革必要性</a:t>
            </a:r>
            <a:r>
              <a:rPr lang="en-US" sz="4000" dirty="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：</a:t>
            </a:r>
          </a:p>
          <a:p>
            <a:pPr marL="1727202" lvl="2" indent="-575734" algn="l">
              <a:lnSpc>
                <a:spcPts val="4800"/>
              </a:lnSpc>
              <a:buFont typeface="Arial"/>
              <a:buChar char="⚬"/>
            </a:pPr>
            <a:r>
              <a:rPr lang="en-US" sz="4000" dirty="0" err="1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技職體系不能僅隨波逐流，必須明確定位，避免產業結構失衡，確保經濟發展的實質競爭力</a:t>
            </a:r>
            <a:r>
              <a:rPr lang="en-US" sz="4000" dirty="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。</a:t>
            </a:r>
          </a:p>
          <a:p>
            <a:pPr algn="l">
              <a:lnSpc>
                <a:spcPts val="4800"/>
              </a:lnSpc>
            </a:pPr>
            <a:endParaRPr lang="en-US" sz="4000" dirty="0">
              <a:solidFill>
                <a:srgbClr val="000000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18364274" cy="10372874"/>
          </a:xfrm>
          <a:custGeom>
            <a:avLst/>
            <a:gdLst/>
            <a:ahLst/>
            <a:cxnLst/>
            <a:rect l="l" t="t" r="r" b="b"/>
            <a:pathLst>
              <a:path w="18364274" h="10372874">
                <a:moveTo>
                  <a:pt x="0" y="0"/>
                </a:moveTo>
                <a:lnTo>
                  <a:pt x="18364274" y="0"/>
                </a:lnTo>
                <a:lnTo>
                  <a:pt x="18364274" y="10372874"/>
                </a:lnTo>
                <a:lnTo>
                  <a:pt x="0" y="103728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28939" t="-28250"/>
            </a:stretch>
          </a:blipFill>
        </p:spPr>
      </p:sp>
      <p:sp>
        <p:nvSpPr>
          <p:cNvPr id="3" name="Freeform 3"/>
          <p:cNvSpPr/>
          <p:nvPr/>
        </p:nvSpPr>
        <p:spPr>
          <a:xfrm rot="8248666">
            <a:off x="11212568" y="3337731"/>
            <a:ext cx="12093464" cy="9191032"/>
          </a:xfrm>
          <a:custGeom>
            <a:avLst/>
            <a:gdLst/>
            <a:ahLst/>
            <a:cxnLst/>
            <a:rect l="l" t="t" r="r" b="b"/>
            <a:pathLst>
              <a:path w="12093464" h="9191032">
                <a:moveTo>
                  <a:pt x="0" y="0"/>
                </a:moveTo>
                <a:lnTo>
                  <a:pt x="12093464" y="0"/>
                </a:lnTo>
                <a:lnTo>
                  <a:pt x="12093464" y="9191033"/>
                </a:lnTo>
                <a:lnTo>
                  <a:pt x="0" y="91910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284910">
            <a:off x="-4581811" y="-4448422"/>
            <a:ext cx="12093464" cy="9191032"/>
          </a:xfrm>
          <a:custGeom>
            <a:avLst/>
            <a:gdLst/>
            <a:ahLst/>
            <a:cxnLst/>
            <a:rect l="l" t="t" r="r" b="b"/>
            <a:pathLst>
              <a:path w="12093464" h="9191032">
                <a:moveTo>
                  <a:pt x="0" y="0"/>
                </a:moveTo>
                <a:lnTo>
                  <a:pt x="12093463" y="0"/>
                </a:lnTo>
                <a:lnTo>
                  <a:pt x="12093463" y="9191033"/>
                </a:lnTo>
                <a:lnTo>
                  <a:pt x="0" y="91910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847725"/>
            <a:ext cx="16230600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發展方向：精密製造與數位科技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362469"/>
            <a:ext cx="15967650" cy="7315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1" lvl="1" indent="-431801" algn="l">
              <a:lnSpc>
                <a:spcPts val="4800"/>
              </a:lnSpc>
              <a:buFont typeface="Arial"/>
              <a:buChar char="•"/>
            </a:pPr>
            <a:r>
              <a:rPr lang="en-US" sz="400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核心策略：規劃以「精密製造產業」結合「數位科技」為技職教育發展重點。</a:t>
            </a:r>
          </a:p>
          <a:p>
            <a:pPr algn="l">
              <a:lnSpc>
                <a:spcPts val="4800"/>
              </a:lnSpc>
            </a:pPr>
            <a:endParaRPr lang="en-US" sz="4000">
              <a:solidFill>
                <a:srgbClr val="FFFFFF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marL="863601" lvl="1" indent="-431801" algn="l">
              <a:lnSpc>
                <a:spcPts val="4800"/>
              </a:lnSpc>
              <a:buFont typeface="Arial"/>
              <a:buChar char="•"/>
            </a:pPr>
            <a:r>
              <a:rPr lang="en-US" sz="400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重點發展領域：</a:t>
            </a:r>
          </a:p>
          <a:p>
            <a:pPr marL="1727202" lvl="2" indent="-575734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半導體產業及其設備製造。</a:t>
            </a:r>
          </a:p>
          <a:p>
            <a:pPr marL="1727202" lvl="2" indent="-575734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無人機、電動車生產技術。</a:t>
            </a:r>
          </a:p>
          <a:p>
            <a:pPr marL="1727202" lvl="2" indent="-575734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高端工作母機、高端醫療儀器設備。</a:t>
            </a:r>
          </a:p>
          <a:p>
            <a:pPr marL="1727202" lvl="2" indent="-575734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綠色能源設備與關鍵零組件之生產。</a:t>
            </a:r>
          </a:p>
          <a:p>
            <a:pPr algn="l">
              <a:lnSpc>
                <a:spcPts val="4800"/>
              </a:lnSpc>
            </a:pPr>
            <a:endParaRPr lang="en-US" sz="4000">
              <a:solidFill>
                <a:srgbClr val="FFFFFF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marL="863601" lvl="1" indent="-431801" algn="l">
              <a:lnSpc>
                <a:spcPts val="4800"/>
              </a:lnSpc>
              <a:buFont typeface="Arial"/>
              <a:buChar char="•"/>
            </a:pPr>
            <a:r>
              <a:rPr lang="en-US" sz="400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行動方針：政府與學校應聚焦投入大量人力、物力與財力，使技職教育與國家重大經濟策略緊密結合。</a:t>
            </a:r>
          </a:p>
          <a:p>
            <a:pPr algn="l">
              <a:lnSpc>
                <a:spcPts val="4800"/>
              </a:lnSpc>
            </a:pPr>
            <a:endParaRPr lang="en-US" sz="4000">
              <a:solidFill>
                <a:srgbClr val="FFFFFF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522763">
            <a:off x="-574999" y="4192294"/>
            <a:ext cx="12814182" cy="11350724"/>
          </a:xfrm>
          <a:custGeom>
            <a:avLst/>
            <a:gdLst/>
            <a:ahLst/>
            <a:cxnLst/>
            <a:rect l="l" t="t" r="r" b="b"/>
            <a:pathLst>
              <a:path w="12814182" h="11350724">
                <a:moveTo>
                  <a:pt x="0" y="0"/>
                </a:moveTo>
                <a:lnTo>
                  <a:pt x="12814182" y="0"/>
                </a:lnTo>
                <a:lnTo>
                  <a:pt x="12814182" y="11350723"/>
                </a:lnTo>
                <a:lnTo>
                  <a:pt x="0" y="113507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847725"/>
            <a:ext cx="15322790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0A4154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兼顧多元：民生與基礎技術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362469"/>
            <a:ext cx="15568451" cy="609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1" lvl="1" indent="-431801" algn="l">
              <a:lnSpc>
                <a:spcPts val="48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核心價值：在高階精密產業之外，亦不可忽視民生基礎技術人才的培育。</a:t>
            </a:r>
          </a:p>
          <a:p>
            <a:pPr algn="l">
              <a:lnSpc>
                <a:spcPts val="4800"/>
              </a:lnSpc>
            </a:pPr>
            <a:endParaRPr lang="en-US" sz="4000">
              <a:solidFill>
                <a:srgbClr val="000000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marL="863601" lvl="1" indent="-431801" algn="l">
              <a:lnSpc>
                <a:spcPts val="48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基礎產業的重要性：</a:t>
            </a:r>
          </a:p>
          <a:p>
            <a:pPr marL="1727202" lvl="2" indent="-575734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水電技術：社會運作的基礎設施。</a:t>
            </a:r>
          </a:p>
          <a:p>
            <a:pPr marL="1727202" lvl="2" indent="-575734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汽車維修技術：交通與日常運輸的保障。</a:t>
            </a:r>
          </a:p>
          <a:p>
            <a:pPr marL="1727202" lvl="2" indent="-575734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家具木工技術：生活品質與工藝傳承。</a:t>
            </a:r>
          </a:p>
          <a:p>
            <a:pPr algn="l">
              <a:lnSpc>
                <a:spcPts val="4800"/>
              </a:lnSpc>
            </a:pPr>
            <a:endParaRPr lang="en-US" sz="4000">
              <a:solidFill>
                <a:srgbClr val="000000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marL="863601" lvl="1" indent="-431801" algn="l">
              <a:lnSpc>
                <a:spcPts val="48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觀點：技職教育的價值不僅在於尖端技術，更在於扎實的民生技能，這是維持社會穩定運作的重要力量。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64274" cy="10372874"/>
          </a:xfrm>
          <a:custGeom>
            <a:avLst/>
            <a:gdLst/>
            <a:ahLst/>
            <a:cxnLst/>
            <a:rect l="l" t="t" r="r" b="b"/>
            <a:pathLst>
              <a:path w="18364274" h="10372874">
                <a:moveTo>
                  <a:pt x="0" y="0"/>
                </a:moveTo>
                <a:lnTo>
                  <a:pt x="18364274" y="0"/>
                </a:lnTo>
                <a:lnTo>
                  <a:pt x="18364274" y="10372874"/>
                </a:lnTo>
                <a:lnTo>
                  <a:pt x="0" y="103728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28939" t="-28250"/>
            </a:stretch>
          </a:blipFill>
        </p:spPr>
      </p:sp>
      <p:sp>
        <p:nvSpPr>
          <p:cNvPr id="3" name="Freeform 3"/>
          <p:cNvSpPr/>
          <p:nvPr/>
        </p:nvSpPr>
        <p:spPr>
          <a:xfrm rot="-1059711">
            <a:off x="-5312577" y="-4207130"/>
            <a:ext cx="13382206" cy="9124231"/>
          </a:xfrm>
          <a:custGeom>
            <a:avLst/>
            <a:gdLst/>
            <a:ahLst/>
            <a:cxnLst/>
            <a:rect l="l" t="t" r="r" b="b"/>
            <a:pathLst>
              <a:path w="13382206" h="9124231">
                <a:moveTo>
                  <a:pt x="0" y="0"/>
                </a:moveTo>
                <a:lnTo>
                  <a:pt x="13382206" y="0"/>
                </a:lnTo>
                <a:lnTo>
                  <a:pt x="13382206" y="9124231"/>
                </a:lnTo>
                <a:lnTo>
                  <a:pt x="0" y="91242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847725"/>
            <a:ext cx="16230600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技職體系之角色定位與學制調整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362469"/>
            <a:ext cx="15967650" cy="548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1" lvl="1" indent="-431801" algn="l">
              <a:lnSpc>
                <a:spcPts val="4800"/>
              </a:lnSpc>
              <a:buFont typeface="Arial"/>
              <a:buChar char="•"/>
            </a:pPr>
            <a:r>
              <a:rPr lang="en-US" sz="400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人才分流定位：</a:t>
            </a:r>
          </a:p>
          <a:p>
            <a:pPr marL="1727202" lvl="2" indent="-575734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一般大學/工學院：培養研發型工程師。</a:t>
            </a:r>
          </a:p>
          <a:p>
            <a:pPr marL="1727202" lvl="2" indent="-575734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技職體系：培養實務型技術師，核心特質在於「做」的功夫。</a:t>
            </a:r>
          </a:p>
          <a:p>
            <a:pPr algn="l">
              <a:lnSpc>
                <a:spcPts val="4800"/>
              </a:lnSpc>
            </a:pPr>
            <a:endParaRPr lang="en-US" sz="4000">
              <a:solidFill>
                <a:srgbClr val="FFFFFF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marL="863601" lvl="1" indent="-431801" algn="l">
              <a:lnSpc>
                <a:spcPts val="4800"/>
              </a:lnSpc>
              <a:buFont typeface="Arial"/>
              <a:buChar char="•"/>
            </a:pPr>
            <a:r>
              <a:rPr lang="en-US" sz="400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學制調整方向：</a:t>
            </a:r>
          </a:p>
          <a:p>
            <a:pPr marL="1727202" lvl="2" indent="-575734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因應少子化與文憑主義影響，傳統工專學歷已式微。</a:t>
            </a:r>
          </a:p>
          <a:p>
            <a:pPr marL="1727202" lvl="2" indent="-575734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未來改革應重塑「技術型高中（高職）— 科技大學/學院」的銜接管道，建立更具職涯發展性的技職路徑。</a:t>
            </a:r>
          </a:p>
          <a:p>
            <a:pPr algn="l">
              <a:lnSpc>
                <a:spcPts val="4800"/>
              </a:lnSpc>
            </a:pPr>
            <a:endParaRPr lang="en-US" sz="4000">
              <a:solidFill>
                <a:srgbClr val="FFFFFF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522763">
            <a:off x="-574999" y="4192294"/>
            <a:ext cx="12814182" cy="11350724"/>
          </a:xfrm>
          <a:custGeom>
            <a:avLst/>
            <a:gdLst/>
            <a:ahLst/>
            <a:cxnLst/>
            <a:rect l="l" t="t" r="r" b="b"/>
            <a:pathLst>
              <a:path w="12814182" h="11350724">
                <a:moveTo>
                  <a:pt x="0" y="0"/>
                </a:moveTo>
                <a:lnTo>
                  <a:pt x="12814182" y="0"/>
                </a:lnTo>
                <a:lnTo>
                  <a:pt x="12814182" y="11350723"/>
                </a:lnTo>
                <a:lnTo>
                  <a:pt x="0" y="113507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847725"/>
            <a:ext cx="15322790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0A4154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資源整合與具體配套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362469"/>
            <a:ext cx="15568451" cy="609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1" lvl="1" indent="-431801" algn="l">
              <a:lnSpc>
                <a:spcPts val="48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籌設國家級機構：</a:t>
            </a:r>
          </a:p>
          <a:p>
            <a:pPr marL="1727202" lvl="2" indent="-575734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建議成立「國家級精密製造科技學院」，整合資源，集中提升教學與研發水準。</a:t>
            </a:r>
          </a:p>
          <a:p>
            <a:pPr marL="863601" lvl="1" indent="-431801" algn="l">
              <a:lnSpc>
                <a:spcPts val="48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重點資源投入：</a:t>
            </a:r>
          </a:p>
          <a:p>
            <a:pPr marL="1727202" lvl="2" indent="-575734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精密製造設備昂貴，需透過政策專案補助，確保學校擁有與產業同步的教學設備，落實「學用合一」。</a:t>
            </a:r>
          </a:p>
          <a:p>
            <a:pPr marL="863601" lvl="1" indent="-431801" algn="l">
              <a:lnSpc>
                <a:spcPts val="48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課程改革重點：</a:t>
            </a:r>
          </a:p>
          <a:p>
            <a:pPr marL="1727202" lvl="2" indent="-575734" algn="l">
              <a:lnSpc>
                <a:spcPts val="4800"/>
              </a:lnSpc>
              <a:buFont typeface="Arial"/>
              <a:buChar char="⚬"/>
            </a:pPr>
            <a:r>
              <a:rPr lang="en-US" sz="40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教學必須擺脫純理論架構，以「技術」與「實務」為核心，重新設計課程內容。</a:t>
            </a:r>
          </a:p>
          <a:p>
            <a:pPr algn="l">
              <a:lnSpc>
                <a:spcPts val="4800"/>
              </a:lnSpc>
            </a:pPr>
            <a:endParaRPr lang="en-US" sz="4000">
              <a:solidFill>
                <a:srgbClr val="000000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227" y="9674"/>
            <a:ext cx="18592454" cy="10277326"/>
          </a:xfrm>
          <a:custGeom>
            <a:avLst/>
            <a:gdLst/>
            <a:ahLst/>
            <a:cxnLst/>
            <a:rect l="l" t="t" r="r" b="b"/>
            <a:pathLst>
              <a:path w="18592454" h="10277326">
                <a:moveTo>
                  <a:pt x="0" y="0"/>
                </a:moveTo>
                <a:lnTo>
                  <a:pt x="18592454" y="0"/>
                </a:lnTo>
                <a:lnTo>
                  <a:pt x="18592454" y="10277326"/>
                </a:lnTo>
                <a:lnTo>
                  <a:pt x="0" y="102773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27357" t="-29442"/>
            </a:stretch>
          </a:blipFill>
        </p:spPr>
      </p:sp>
      <p:sp>
        <p:nvSpPr>
          <p:cNvPr id="3" name="Freeform 3"/>
          <p:cNvSpPr/>
          <p:nvPr/>
        </p:nvSpPr>
        <p:spPr>
          <a:xfrm rot="9887425">
            <a:off x="5835290" y="2694735"/>
            <a:ext cx="16823123" cy="12785574"/>
          </a:xfrm>
          <a:custGeom>
            <a:avLst/>
            <a:gdLst/>
            <a:ahLst/>
            <a:cxnLst/>
            <a:rect l="l" t="t" r="r" b="b"/>
            <a:pathLst>
              <a:path w="16823123" h="12785574">
                <a:moveTo>
                  <a:pt x="0" y="0"/>
                </a:moveTo>
                <a:lnTo>
                  <a:pt x="16823124" y="0"/>
                </a:lnTo>
                <a:lnTo>
                  <a:pt x="16823124" y="12785574"/>
                </a:lnTo>
                <a:lnTo>
                  <a:pt x="0" y="12785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362469"/>
            <a:ext cx="15660574" cy="609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1" lvl="1" indent="-431801" algn="l">
              <a:lnSpc>
                <a:spcPts val="4800"/>
              </a:lnSpc>
              <a:buFont typeface="Arial"/>
              <a:buChar char="•"/>
            </a:pPr>
            <a:r>
              <a:rPr lang="en-US" sz="4000" b="1">
                <a:solidFill>
                  <a:srgbClr val="FFFFFF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師資改革：</a:t>
            </a:r>
          </a:p>
          <a:p>
            <a:pPr marL="1727202" lvl="2" indent="-575734" algn="l">
              <a:lnSpc>
                <a:spcPts val="4800"/>
              </a:lnSpc>
              <a:buFont typeface="Arial"/>
              <a:buChar char="⚬"/>
            </a:pPr>
            <a:r>
              <a:rPr lang="en-US" sz="4000" b="1">
                <a:solidFill>
                  <a:srgbClr val="FFFFFF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應優先聘用具有實務技術背景的專業人士，而非僅以傳統工程學位作為聘任標準。</a:t>
            </a:r>
          </a:p>
          <a:p>
            <a:pPr marL="1727202" lvl="2" indent="-575734" algn="l">
              <a:lnSpc>
                <a:spcPts val="4800"/>
              </a:lnSpc>
              <a:buFont typeface="Arial"/>
              <a:buChar char="⚬"/>
            </a:pPr>
            <a:r>
              <a:rPr lang="en-US" sz="4000" b="1">
                <a:solidFill>
                  <a:srgbClr val="FFFFFF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主動國際化：延攬德國、瑞士、瑞典、日本等工業強國之技術人才，引進國際級技術經驗。</a:t>
            </a:r>
          </a:p>
          <a:p>
            <a:pPr algn="l">
              <a:lnSpc>
                <a:spcPts val="4800"/>
              </a:lnSpc>
            </a:pPr>
            <a:endParaRPr lang="en-US" sz="4000" b="1">
              <a:solidFill>
                <a:srgbClr val="FFFFFF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marL="863601" lvl="1" indent="-431801" algn="l">
              <a:lnSpc>
                <a:spcPts val="4800"/>
              </a:lnSpc>
              <a:buFont typeface="Arial"/>
              <a:buChar char="•"/>
            </a:pPr>
            <a:r>
              <a:rPr lang="en-US" sz="4000" b="1">
                <a:solidFill>
                  <a:srgbClr val="FFFFFF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語言能力布局：</a:t>
            </a:r>
          </a:p>
          <a:p>
            <a:pPr marL="1727202" lvl="2" indent="-575734" algn="l">
              <a:lnSpc>
                <a:spcPts val="4800"/>
              </a:lnSpc>
              <a:buFont typeface="Arial"/>
              <a:buChar char="⚬"/>
            </a:pPr>
            <a:r>
              <a:rPr lang="en-US" sz="4000" b="1">
                <a:solidFill>
                  <a:srgbClr val="FFFFFF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台灣應成為國際化的製造中心。</a:t>
            </a:r>
          </a:p>
          <a:p>
            <a:pPr marL="1727202" lvl="2" indent="-575734" algn="l">
              <a:lnSpc>
                <a:spcPts val="4800"/>
              </a:lnSpc>
              <a:buFont typeface="Arial"/>
              <a:buChar char="⚬"/>
            </a:pPr>
            <a:r>
              <a:rPr lang="en-US" sz="4000" b="1">
                <a:solidFill>
                  <a:srgbClr val="FFFFFF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技職人才除專業外，需具備第二外語能力（如德文、英文、日文），以利於吸收國際先進技術並進行專業交流。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847725"/>
            <a:ext cx="16230600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師資延攬與國際競爭力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522763">
            <a:off x="-574999" y="4192294"/>
            <a:ext cx="12814182" cy="11350724"/>
          </a:xfrm>
          <a:custGeom>
            <a:avLst/>
            <a:gdLst/>
            <a:ahLst/>
            <a:cxnLst/>
            <a:rect l="l" t="t" r="r" b="b"/>
            <a:pathLst>
              <a:path w="12814182" h="11350724">
                <a:moveTo>
                  <a:pt x="0" y="0"/>
                </a:moveTo>
                <a:lnTo>
                  <a:pt x="12814182" y="0"/>
                </a:lnTo>
                <a:lnTo>
                  <a:pt x="12814182" y="11350723"/>
                </a:lnTo>
                <a:lnTo>
                  <a:pt x="0" y="113507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847725"/>
            <a:ext cx="15322790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0A4154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總結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362469"/>
            <a:ext cx="16230600" cy="426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1" lvl="1" indent="-431801" algn="l">
              <a:lnSpc>
                <a:spcPts val="48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結語：技職體系的改革不能只有願景，更需要具體的執行配套。</a:t>
            </a:r>
          </a:p>
          <a:p>
            <a:pPr algn="l">
              <a:lnSpc>
                <a:spcPts val="4800"/>
              </a:lnSpc>
            </a:pPr>
            <a:endParaRPr lang="en-US" sz="4000">
              <a:solidFill>
                <a:srgbClr val="000000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marL="863601" lvl="1" indent="-431801" algn="l">
              <a:lnSpc>
                <a:spcPts val="48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核心哲思：呼應康德所言：「沒有理論的實踐是盲目的，沒有實踐的理論是空言。」</a:t>
            </a:r>
          </a:p>
          <a:p>
            <a:pPr algn="l">
              <a:lnSpc>
                <a:spcPts val="4800"/>
              </a:lnSpc>
            </a:pPr>
            <a:endParaRPr lang="en-US" sz="4000">
              <a:solidFill>
                <a:srgbClr val="000000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marL="863601" lvl="1" indent="-431801" algn="l">
              <a:lnSpc>
                <a:spcPts val="48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願景：確立方向，落實配套，創造理論與實務並重的技職教育新局。</a:t>
            </a:r>
          </a:p>
          <a:p>
            <a:pPr algn="l">
              <a:lnSpc>
                <a:spcPts val="4800"/>
              </a:lnSpc>
            </a:pPr>
            <a:endParaRPr lang="en-US" sz="4000">
              <a:solidFill>
                <a:srgbClr val="000000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18364274" cy="10372874"/>
          </a:xfrm>
          <a:custGeom>
            <a:avLst/>
            <a:gdLst/>
            <a:ahLst/>
            <a:cxnLst/>
            <a:rect l="l" t="t" r="r" b="b"/>
            <a:pathLst>
              <a:path w="18364274" h="10372874">
                <a:moveTo>
                  <a:pt x="0" y="0"/>
                </a:moveTo>
                <a:lnTo>
                  <a:pt x="18364274" y="0"/>
                </a:lnTo>
                <a:lnTo>
                  <a:pt x="18364274" y="10372874"/>
                </a:lnTo>
                <a:lnTo>
                  <a:pt x="0" y="103728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27467" t="-28250" r="-14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4" y="5519981"/>
            <a:ext cx="18288000" cy="4731449"/>
          </a:xfrm>
          <a:custGeom>
            <a:avLst/>
            <a:gdLst/>
            <a:ahLst/>
            <a:cxnLst/>
            <a:rect l="l" t="t" r="r" b="b"/>
            <a:pathLst>
              <a:path w="18288000" h="4731449">
                <a:moveTo>
                  <a:pt x="0" y="0"/>
                </a:moveTo>
                <a:lnTo>
                  <a:pt x="18288000" y="0"/>
                </a:lnTo>
                <a:lnTo>
                  <a:pt x="18288000" y="4731449"/>
                </a:lnTo>
                <a:lnTo>
                  <a:pt x="0" y="4731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3044" r="-15973" b="-18354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729073" y="3533909"/>
            <a:ext cx="10829854" cy="215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0"/>
              </a:lnSpc>
            </a:pPr>
            <a:r>
              <a:rPr lang="en-US" sz="12500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謝謝！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263</Words>
  <Application>Microsoft Office PowerPoint</Application>
  <PresentationFormat>自訂</PresentationFormat>
  <Paragraphs>63</Paragraphs>
  <Slides>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5" baseType="lpstr">
      <vt:lpstr>Calibri</vt:lpstr>
      <vt:lpstr>Noto Sans T Chinese Bold</vt:lpstr>
      <vt:lpstr>Noto Sans T Chinese</vt:lpstr>
      <vt:lpstr>王漢宗特黑體</vt:lpstr>
      <vt:lpstr>Arial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技職教育未來改革芻議</dc:title>
  <cp:lastModifiedBy>user</cp:lastModifiedBy>
  <cp:revision>3</cp:revision>
  <dcterms:created xsi:type="dcterms:W3CDTF">2006-08-16T00:00:00Z</dcterms:created>
  <dcterms:modified xsi:type="dcterms:W3CDTF">2026-07-09T07:50:32Z</dcterms:modified>
  <dc:identifier>DAHO3zpWXwE</dc:identifier>
</cp:coreProperties>
</file>